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7" r:id="rId9"/>
    <p:sldId id="266" r:id="rId10"/>
    <p:sldId id="268" r:id="rId11"/>
    <p:sldId id="260" r:id="rId12"/>
    <p:sldId id="262" r:id="rId13"/>
    <p:sldId id="269" r:id="rId14"/>
    <p:sldId id="270" r:id="rId15"/>
    <p:sldId id="280" r:id="rId16"/>
    <p:sldId id="261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F975B-E591-4569-B11C-BFA7BC31CB48}" type="datetimeFigureOut">
              <a:rPr lang="ru-RU" smtClean="0"/>
              <a:pPr/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AC8-C835-47E1-A284-DD3ED9BAC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F975B-E591-4569-B11C-BFA7BC31CB48}" type="datetimeFigureOut">
              <a:rPr lang="ru-RU" smtClean="0"/>
              <a:pPr/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AC8-C835-47E1-A284-DD3ED9BAC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F975B-E591-4569-B11C-BFA7BC31CB48}" type="datetimeFigureOut">
              <a:rPr lang="ru-RU" smtClean="0"/>
              <a:pPr/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AC8-C835-47E1-A284-DD3ED9BAC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F975B-E591-4569-B11C-BFA7BC31CB48}" type="datetimeFigureOut">
              <a:rPr lang="ru-RU" smtClean="0"/>
              <a:pPr/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AC8-C835-47E1-A284-DD3ED9BAC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F975B-E591-4569-B11C-BFA7BC31CB48}" type="datetimeFigureOut">
              <a:rPr lang="ru-RU" smtClean="0"/>
              <a:pPr/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AC8-C835-47E1-A284-DD3ED9BAC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F975B-E591-4569-B11C-BFA7BC31CB48}" type="datetimeFigureOut">
              <a:rPr lang="ru-RU" smtClean="0"/>
              <a:pPr/>
              <a:t>13.02.2018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AC8-C835-47E1-A284-DD3ED9BAC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F975B-E591-4569-B11C-BFA7BC31CB48}" type="datetimeFigureOut">
              <a:rPr lang="ru-RU" smtClean="0"/>
              <a:pPr/>
              <a:t>13.02.2018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AC8-C835-47E1-A284-DD3ED9BAC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F975B-E591-4569-B11C-BFA7BC31CB48}" type="datetimeFigureOut">
              <a:rPr lang="ru-RU" smtClean="0"/>
              <a:pPr/>
              <a:t>13.02.2018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AC8-C835-47E1-A284-DD3ED9BAC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F975B-E591-4569-B11C-BFA7BC31CB48}" type="datetimeFigureOut">
              <a:rPr lang="ru-RU" smtClean="0"/>
              <a:pPr/>
              <a:t>13.02.2018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AC8-C835-47E1-A284-DD3ED9BAC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F975B-E591-4569-B11C-BFA7BC31CB48}" type="datetimeFigureOut">
              <a:rPr lang="ru-RU" smtClean="0"/>
              <a:pPr/>
              <a:t>13.02.2018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AC8-C835-47E1-A284-DD3ED9BAC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F975B-E591-4569-B11C-BFA7BC31CB48}" type="datetimeFigureOut">
              <a:rPr lang="ru-RU" smtClean="0"/>
              <a:pPr/>
              <a:t>13.02.2018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AC8-C835-47E1-A284-DD3ED9BAC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F975B-E591-4569-B11C-BFA7BC31CB48}" type="datetimeFigureOut">
              <a:rPr lang="ru-RU" smtClean="0"/>
              <a:pPr/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3CAC8-C835-47E1-A284-DD3ED9BAC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200800" cy="5616624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/>
              </a:rPr>
              <a:t>Муниципальное бюджетное дошкольное </a:t>
            </a:r>
            <a:br>
              <a:rPr lang="ru-RU" sz="1800" dirty="0" smtClean="0">
                <a:latin typeface="Times New Roman"/>
              </a:rPr>
            </a:br>
            <a:r>
              <a:rPr lang="ru-RU" sz="1800" dirty="0" smtClean="0">
                <a:latin typeface="Times New Roman"/>
              </a:rPr>
              <a:t>образовательное  учреждение  </a:t>
            </a:r>
            <a:br>
              <a:rPr lang="ru-RU" sz="1800" dirty="0" smtClean="0">
                <a:latin typeface="Times New Roman"/>
              </a:rPr>
            </a:br>
            <a:r>
              <a:rPr lang="ru-RU" sz="1800" dirty="0" smtClean="0">
                <a:latin typeface="Times New Roman"/>
              </a:rPr>
              <a:t>«Центр развития ребенка – детский сад»  </a:t>
            </a:r>
            <a:br>
              <a:rPr lang="ru-RU" sz="1800" dirty="0" smtClean="0">
                <a:latin typeface="Times New Roman"/>
              </a:rPr>
            </a:br>
            <a:r>
              <a:rPr lang="ru-RU" sz="1800" dirty="0" smtClean="0">
                <a:latin typeface="Times New Roman"/>
              </a:rPr>
              <a:t>г. Нурлат Республики Татарстан</a:t>
            </a:r>
            <a:br>
              <a:rPr lang="ru-RU" sz="1800" dirty="0" smtClean="0">
                <a:latin typeface="Times New Roman"/>
              </a:rPr>
            </a:br>
            <a:r>
              <a:rPr lang="ru-RU" sz="1800" dirty="0" smtClean="0">
                <a:latin typeface="Times New Roman"/>
              </a:rPr>
              <a:t/>
            </a:r>
            <a:br>
              <a:rPr lang="ru-RU" sz="1800" dirty="0" smtClean="0">
                <a:latin typeface="Times New Roman"/>
              </a:rPr>
            </a:br>
            <a:r>
              <a:rPr lang="ru-RU" sz="1800" dirty="0" smtClean="0">
                <a:latin typeface="Times New Roman"/>
              </a:rPr>
              <a:t/>
            </a:r>
            <a:br>
              <a:rPr lang="ru-RU" sz="1800" dirty="0" smtClean="0">
                <a:latin typeface="Times New Roman"/>
              </a:rPr>
            </a:br>
            <a:r>
              <a:rPr lang="ru-RU" sz="1800" b="1" dirty="0" smtClean="0">
                <a:latin typeface="Times New Roman"/>
              </a:rPr>
              <a:t/>
            </a:r>
            <a:br>
              <a:rPr lang="ru-RU" sz="1800" b="1" dirty="0" smtClean="0">
                <a:latin typeface="Times New Roman"/>
              </a:rPr>
            </a:br>
            <a:r>
              <a:rPr lang="ru-RU" sz="2400" b="1" dirty="0" smtClean="0">
                <a:latin typeface="Times New Roman"/>
              </a:rPr>
              <a:t>«БЕЗОПАСНЫЙ МАРШРУТ»</a:t>
            </a:r>
            <a:br>
              <a:rPr lang="ru-RU" sz="2400" b="1" dirty="0" smtClean="0">
                <a:latin typeface="Times New Roman"/>
              </a:rPr>
            </a:br>
            <a:r>
              <a:rPr lang="ru-RU" sz="1400" b="1" dirty="0" smtClean="0">
                <a:latin typeface="Times New Roman"/>
              </a:rPr>
              <a:t/>
            </a:r>
            <a:br>
              <a:rPr lang="ru-RU" sz="1400" b="1" dirty="0" smtClean="0">
                <a:latin typeface="Times New Roman"/>
              </a:rPr>
            </a:br>
            <a:r>
              <a:rPr lang="ru-RU" sz="1400" b="1" dirty="0" smtClean="0">
                <a:latin typeface="Times New Roman"/>
              </a:rPr>
              <a:t/>
            </a:r>
            <a:br>
              <a:rPr lang="ru-RU" sz="1400" b="1" dirty="0" smtClean="0">
                <a:latin typeface="Times New Roman"/>
              </a:rPr>
            </a:br>
            <a:r>
              <a:rPr lang="ru-RU" sz="1400" b="1" dirty="0" smtClean="0">
                <a:latin typeface="Times New Roman"/>
              </a:rPr>
              <a:t/>
            </a:r>
            <a:br>
              <a:rPr lang="ru-RU" sz="1400" b="1" dirty="0" smtClean="0">
                <a:latin typeface="Times New Roman"/>
              </a:rPr>
            </a:br>
            <a:r>
              <a:rPr lang="ru-RU" sz="1400" b="1" dirty="0" smtClean="0">
                <a:latin typeface="Times New Roman"/>
              </a:rPr>
              <a:t/>
            </a:r>
            <a:br>
              <a:rPr lang="ru-RU" sz="1400" b="1" dirty="0" smtClean="0">
                <a:latin typeface="Times New Roman"/>
              </a:rPr>
            </a:br>
            <a:r>
              <a:rPr lang="ru-RU" sz="1400" b="1" dirty="0" smtClean="0">
                <a:latin typeface="Times New Roman"/>
              </a:rPr>
              <a:t/>
            </a:r>
            <a:br>
              <a:rPr lang="ru-RU" sz="1400" b="1" dirty="0" smtClean="0">
                <a:latin typeface="Times New Roman"/>
              </a:rPr>
            </a:br>
            <a:r>
              <a:rPr lang="ru-RU" sz="1400" b="1" dirty="0" smtClean="0">
                <a:latin typeface="Times New Roman"/>
              </a:rPr>
              <a:t/>
            </a:r>
            <a:br>
              <a:rPr lang="ru-RU" sz="1400" b="1" dirty="0" smtClean="0">
                <a:latin typeface="Times New Roman"/>
              </a:rPr>
            </a:br>
            <a:r>
              <a:rPr lang="ru-RU" sz="1400" b="1" dirty="0" smtClean="0">
                <a:latin typeface="Times New Roman"/>
              </a:rPr>
              <a:t/>
            </a:r>
            <a:br>
              <a:rPr lang="ru-RU" sz="1400" b="1" dirty="0" smtClean="0">
                <a:latin typeface="Times New Roman"/>
              </a:rPr>
            </a:br>
            <a:r>
              <a:rPr lang="ru-RU" sz="1400" b="1" dirty="0" smtClean="0">
                <a:latin typeface="Times New Roman"/>
              </a:rPr>
              <a:t>МЛАДШАЯ  ГРУППА</a:t>
            </a:r>
            <a:r>
              <a:rPr lang="ru-RU" sz="2400" b="1" dirty="0" smtClean="0">
                <a:latin typeface="Times New Roman"/>
              </a:rPr>
              <a:t/>
            </a:r>
            <a:br>
              <a:rPr lang="ru-RU" sz="2400" b="1" dirty="0" smtClean="0">
                <a:latin typeface="Times New Roman"/>
              </a:rPr>
            </a:br>
            <a:r>
              <a:rPr lang="ru-RU" sz="2400" b="1" dirty="0" smtClean="0">
                <a:latin typeface="Times New Roman"/>
              </a:rPr>
              <a:t/>
            </a:r>
            <a:br>
              <a:rPr lang="ru-RU" sz="2400" b="1" dirty="0" smtClean="0">
                <a:latin typeface="Times New Roman"/>
              </a:rPr>
            </a:br>
            <a:r>
              <a:rPr lang="ru-RU" sz="2400" b="1" dirty="0" smtClean="0">
                <a:latin typeface="Times New Roman"/>
              </a:rPr>
              <a:t/>
            </a:r>
            <a:br>
              <a:rPr lang="ru-RU" sz="2400" b="1" dirty="0" smtClean="0">
                <a:latin typeface="Times New Roman"/>
              </a:rPr>
            </a:b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57378">
            <a:off x="1055844" y="1002967"/>
            <a:ext cx="3384376" cy="4512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26637" t="20763" r="19158" b="23348"/>
          <a:stretch>
            <a:fillRect/>
          </a:stretch>
        </p:blipFill>
        <p:spPr bwMode="auto">
          <a:xfrm rot="667139">
            <a:off x="4880355" y="1670693"/>
            <a:ext cx="3088052" cy="424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1027" name="Picture 3" descr="C:\Users\Admin\Desktop\Новая папка 13\20180209_085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260847">
            <a:off x="978799" y="789541"/>
            <a:ext cx="4257133" cy="3192850"/>
          </a:xfrm>
          <a:prstGeom prst="rect">
            <a:avLst/>
          </a:prstGeom>
          <a:noFill/>
        </p:spPr>
      </p:pic>
      <p:pic>
        <p:nvPicPr>
          <p:cNvPr id="5" name="Рисунок 4" descr="C:\Users\Admin\Desktop\Новая папка 13\20180209_08504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545401">
            <a:off x="4187109" y="2775906"/>
            <a:ext cx="4104456" cy="304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65882">
            <a:off x="1180623" y="909070"/>
            <a:ext cx="338437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 l="8696"/>
          <a:stretch>
            <a:fillRect/>
          </a:stretch>
        </p:blipFill>
        <p:spPr bwMode="auto">
          <a:xfrm rot="665418">
            <a:off x="5081515" y="900114"/>
            <a:ext cx="3158642" cy="2609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3429000"/>
            <a:ext cx="2016224" cy="28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>
          <a:blip r:embed="rId3" cstate="print"/>
          <a:srcRect t="23291" b="7692"/>
          <a:stretch>
            <a:fillRect/>
          </a:stretch>
        </p:blipFill>
        <p:spPr bwMode="auto">
          <a:xfrm rot="21064120">
            <a:off x="975589" y="873572"/>
            <a:ext cx="345638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 t="16239"/>
          <a:stretch>
            <a:fillRect/>
          </a:stretch>
        </p:blipFill>
        <p:spPr bwMode="auto">
          <a:xfrm rot="519959">
            <a:off x="4886567" y="861271"/>
            <a:ext cx="338437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645024"/>
            <a:ext cx="3024336" cy="2379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672" y="3717032"/>
            <a:ext cx="2952328" cy="22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8119" t="17949" r="10843"/>
          <a:stretch>
            <a:fillRect/>
          </a:stretch>
        </p:blipFill>
        <p:spPr bwMode="auto">
          <a:xfrm rot="20874957">
            <a:off x="972514" y="958791"/>
            <a:ext cx="316835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7857" t="10043"/>
          <a:stretch>
            <a:fillRect/>
          </a:stretch>
        </p:blipFill>
        <p:spPr bwMode="auto">
          <a:xfrm rot="716976">
            <a:off x="5058262" y="988998"/>
            <a:ext cx="309634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 cstate="print"/>
          <a:srcRect l="10102" t="18519" r="39551"/>
          <a:stretch>
            <a:fillRect/>
          </a:stretch>
        </p:blipFill>
        <p:spPr bwMode="auto">
          <a:xfrm>
            <a:off x="1763688" y="3789040"/>
            <a:ext cx="266429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6" cstate="print"/>
          <a:srcRect l="15072" t="15100" r="23838"/>
          <a:stretch>
            <a:fillRect/>
          </a:stretch>
        </p:blipFill>
        <p:spPr bwMode="auto">
          <a:xfrm>
            <a:off x="4788024" y="3789040"/>
            <a:ext cx="259228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043608" y="620688"/>
            <a:ext cx="7200800" cy="64807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План работы с родителями  по профилактике детского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дорожно-транспортного травматизма   в младшей группе</a:t>
            </a:r>
            <a:endParaRPr lang="ru-RU" sz="1800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371600" y="1196752"/>
            <a:ext cx="6400800" cy="5040560"/>
          </a:xfrm>
        </p:spPr>
        <p:txBody>
          <a:bodyPr>
            <a:normAutofit fontScale="25000" lnSpcReduction="20000"/>
          </a:bodyPr>
          <a:lstStyle/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Сентябрь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Оформление буклетов в уголке для родителей.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Вопрос о безопасности на дороге в рамках родительского собрания (ознакомление родителей с планом работы по предупреждению детского дорожно-транспортного травматизма (ДДТТ).)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Октябрь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Рекомендация во время прогулок знакомить детей с улицей, проезжей частью, тротуаром для пешеходов.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Консультация для родителей: «Безопасность детей - забота взрослых»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Ноябрь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Оформление папки-передвижки «Советы родителям в осенне-зимний период»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Анкетирование родителей «Осторожно, дорога!»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Декабрь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Советы «Маленькие пешеходы»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Оформление папки-передвижки «Зимняя дорога»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Январь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Консультация для родителей «Ребенок в автомобиле»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Конкурс рисунков «Светофор – наш друг»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Февраль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Консультация по ПДД « О правилах дорожного движения детям»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Индивидуальные беседы с родителями о том, как надо учить детей правильно вести себя на улице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Март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Советы для родителей «Поведение детей в общественном транспорте»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Прогулки по городу, составление рассказов о родном городе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Апрель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Закрепить с детьми ПДД, во время прогулок по городу.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Памятка для родителей «Правила пользования трамваем, троллейбусом, автобусом»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Май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Встреча с работниками ГИБДД (профилактика детского травматизма на дорогах города)</a:t>
            </a:r>
          </a:p>
          <a:p>
            <a:pPr algn="l" fontAlgn="t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Консультация для родителей «Как переходить улицу с детьми»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763688" y="-99392"/>
            <a:ext cx="5616624" cy="7056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128792" cy="5472608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СПИСОК ЛИТЕРАТУРЫ: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«Закон об образовании»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«Азбука дорожных наук»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С.К.Хаярова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«Ключи от зеленой улицы»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Н.А.Касимовой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Зеленый огонек - 2006. - Казань: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Изд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во НЦ БЖД, 2006 –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252с.                   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5.Методика проведения мониторинга уровня                  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готовности детей дошкольного возраста к   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соблюдению правил безопасного поведения на дорогах –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2015. - Казань 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Изд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во ГБУ «НЦБЖД»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6.Обучение детей безопасному поведению на дорогах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Методические рекомендации для работы с родителями –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Казань 2014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7.Занимательно о правилах дорожного движения: АЗБУКА –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Казань 2012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Юл йөрү кагыйдәләре турында кызыклы итеп: уку – укыту</a:t>
            </a:r>
            <a:br>
              <a:rPr lang="tt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    әсбабы / Төз. С. Г. Галиева, Г. Ю. Демьянова. – Казан, 2015. – 32б.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71600" y="692696"/>
            <a:ext cx="7200800" cy="5472608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Обучить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ребят правилам дорожного движения, используя все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доступные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формы работы: беседы, обсуждения ситуаций, наблюдения, заучивание стихов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настольные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 дидактические игры. Формировать у детей устойчивые знания и прочные навыки культурного поведения на улице, в транспорте, в дошкольных учреждениях, проводить занятия по разработанному перспективному плану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 развитию речи и изобразительной деятельности.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Использовать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дидактические, настольные игры, атрибуты для ролевых игр, как в совместной с воспитателем, так и самостоятельной деятельности, а так же в специально организованной форме обучения. Индивидуальная работа ведётся с родителями для оказания детям помощи в освоении ПДД.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620688"/>
            <a:ext cx="7344816" cy="237626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Развивать, формировать у детей умения и навыки безопасного поведения дорожно-транспортной среде. Дать детям знания о том, где и как нужно переходить улицу, ознакомить с дорожными знаками, указателем пешеходного перехода.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056784" cy="4464496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1.Познакомить детей со значением дорожных знаков, научить понимать их схематическое изображение для правильной ориентации на улице. Учить безопасному поведению на дороге, пользоваться правилами дорожного движения.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Формировать у детей навыки и привычки безопасного поведения на улице.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Совершенствовать предметно-развивающую среду для организации образовательного процесса по обучению детей правилам дорожного движения.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Расширять словарный запас детей по дорожной лексике.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Воспитывать навыки личной безопасности.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11" name="Рисунок 10" descr="C:\Users\Admin\Desktop\Новая папка 13\IMG-20180208-WA0046.jpg"/>
          <p:cNvPicPr/>
          <p:nvPr/>
        </p:nvPicPr>
        <p:blipFill>
          <a:blip r:embed="rId3" cstate="print"/>
          <a:srcRect t="29060" b="6624"/>
          <a:stretch>
            <a:fillRect/>
          </a:stretch>
        </p:blipFill>
        <p:spPr bwMode="auto">
          <a:xfrm rot="463219">
            <a:off x="3222190" y="3454684"/>
            <a:ext cx="4847086" cy="261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4" cstate="print"/>
          <a:srcRect t="31624" b="7692"/>
          <a:stretch>
            <a:fillRect/>
          </a:stretch>
        </p:blipFill>
        <p:spPr bwMode="auto">
          <a:xfrm rot="20811714">
            <a:off x="974587" y="920227"/>
            <a:ext cx="4822289" cy="2482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82804">
            <a:off x="1135235" y="831215"/>
            <a:ext cx="2461770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94765">
            <a:off x="5666951" y="867983"/>
            <a:ext cx="228625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3717032"/>
            <a:ext cx="3888432" cy="24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6" name="Picture 2" descr="C:\Users\Admin\Desktop\Новая папка 13\IMG-20180208-WA0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08019">
            <a:off x="1169464" y="769019"/>
            <a:ext cx="2502278" cy="2952328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03402">
            <a:off x="5560280" y="825355"/>
            <a:ext cx="252028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 cstate="print"/>
          <a:srcRect l="15326"/>
          <a:stretch>
            <a:fillRect/>
          </a:stretch>
        </p:blipFill>
        <p:spPr bwMode="auto">
          <a:xfrm>
            <a:off x="3347864" y="3356992"/>
            <a:ext cx="230425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594729">
            <a:off x="5147339" y="1455593"/>
            <a:ext cx="2620406" cy="3493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71410">
            <a:off x="1299657" y="1309445"/>
            <a:ext cx="324036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b3/000bb4fa-679c034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60794">
            <a:off x="1194581" y="1472566"/>
            <a:ext cx="2016224" cy="2688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764704"/>
            <a:ext cx="208823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94269">
            <a:off x="6072061" y="1532369"/>
            <a:ext cx="1979712" cy="2639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3789040"/>
            <a:ext cx="3144349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253</Words>
  <Application>Microsoft Office PowerPoint</Application>
  <PresentationFormat>Экран (4:3)</PresentationFormat>
  <Paragraphs>33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Муниципальное бюджетное дошкольное  образовательное  учреждение   «Центр развития ребенка – детский сад»   г. Нурлат Республики Татарстан    «БЕЗОПАСНЫЙ МАРШРУТ»        МЛАДШАЯ  ГРУППА   </vt:lpstr>
      <vt:lpstr>АКТУАЛЬНОСТЬ   Обучить ребят правилам дорожного движения, используя все   доступные формы работы: беседы, обсуждения ситуаций, наблюдения, заучивание стихов, настольные и дидактические игры. Формировать у детей устойчивые знания и прочные навыки культурного поведения на улице, в транспорте, в дошкольных учреждениях, проводить занятия по разработанному перспективному плану,  по развитию речи и изобразительной деятельности.    Использовать дидактические, настольные игры, атрибуты для ролевых игр, как в совместной с воспитателем, так и самостоятельной деятельности, а так же в специально организованной форме обучения. Индивидуальная работа ведётся с родителями для оказания детям помощи в освоении ПДД.  </vt:lpstr>
      <vt:lpstr>ЦЕЛЬ: Развивать, формировать у детей умения и навыки безопасного поведения дорожно-транспортной среде. Дать детям знания о том, где и как нужно переходить улицу, ознакомить с дорожными знаками, указателем пешеходного перехода. </vt:lpstr>
      <vt:lpstr>ЗАДАЧИ: 1.Познакомить детей со значением дорожных знаков, научить понимать их схематическое изображение для правильной ориентации на улице. Учить безопасному поведению на дороге, пользоваться правилами дорожного движения. 2. Формировать у детей навыки и привычки безопасного поведения на улице. 3. Совершенствовать предметно-развивающую среду для организации образовательного процесса по обучению детей правилам дорожного движения. 4. Расширять словарный запас детей по дорожной лексике. 5. Воспитывать навыки личной безопасности.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План работы с родителями  по профилактике детского  дорожно-транспортного травматизма   в младшей группе</vt:lpstr>
      <vt:lpstr>Слайд 16</vt:lpstr>
      <vt:lpstr>СПИСОК ЛИТЕРАТУРЫ: 1. «Закон об образовании» 2. «Азбука дорожных наук» С.К.Хаярова 3. «Ключи от зеленой улицы» Н.А.Касимовой 4. Зеленый огонек - 2006. - Казань: Изд - во НЦ БЖД, 2006 –      252с.                     5.Методика проведения мониторинга уровня                       сформированности готовности детей дошкольного возраста к        соблюдению правил безопасного поведения на дорогах –     2015. - Казань : Изд - во ГБУ «НЦБЖД»  6.Обучение детей безопасному поведению на дорогах     Методические рекомендации для работы с родителями –      Казань 2014 7.Занимательно о правилах дорожного движения: АЗБУКА –      Казань 2012 8. Юл йөрү кагыйдәләре турында кызыклы итеп: уку – укыту     әсбабы / Төз. С. Г. Галиева, Г. Ю. Демьянова. – Казан, 2015. – 32б.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32</cp:revision>
  <dcterms:created xsi:type="dcterms:W3CDTF">2018-02-08T19:16:51Z</dcterms:created>
  <dcterms:modified xsi:type="dcterms:W3CDTF">2018-02-13T05:37:12Z</dcterms:modified>
</cp:coreProperties>
</file>